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3" r:id="rId3"/>
    <p:sldId id="275" r:id="rId4"/>
    <p:sldId id="277" r:id="rId5"/>
    <p:sldId id="274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4" autoAdjust="0"/>
    <p:restoredTop sz="94634" autoAdjust="0"/>
  </p:normalViewPr>
  <p:slideViewPr>
    <p:cSldViewPr snapToGrid="0" snapToObjects="1">
      <p:cViewPr>
        <p:scale>
          <a:sx n="74" d="100"/>
          <a:sy n="74" d="100"/>
        </p:scale>
        <p:origin x="-118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066F-A363-B24D-9A78-AE88F1A27CA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183-B127-4E4C-87A0-C9AF11239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6316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066F-A363-B24D-9A78-AE88F1A27CA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183-B127-4E4C-87A0-C9AF11239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52359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066F-A363-B24D-9A78-AE88F1A27CA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183-B127-4E4C-87A0-C9AF11239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5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066F-A363-B24D-9A78-AE88F1A27CA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183-B127-4E4C-87A0-C9AF11239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3517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066F-A363-B24D-9A78-AE88F1A27CA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183-B127-4E4C-87A0-C9AF11239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1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066F-A363-B24D-9A78-AE88F1A27CA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183-B127-4E4C-87A0-C9AF11239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35198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066F-A363-B24D-9A78-AE88F1A27CA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183-B127-4E4C-87A0-C9AF11239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18653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6631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Headline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356342"/>
            <a:ext cx="6866631" cy="4660882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79418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6631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Headline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356342"/>
            <a:ext cx="6866631" cy="4660882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464479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6631" cy="11430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 algn="l"/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Headline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356342"/>
            <a:ext cx="6866631" cy="466088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514301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6631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Headline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356342"/>
            <a:ext cx="6866631" cy="4660882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365103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6866631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Headline</a:t>
            </a:r>
          </a:p>
        </p:txBody>
      </p:sp>
      <p:sp>
        <p:nvSpPr>
          <p:cNvPr id="8" name="Content Placeholder 4"/>
          <p:cNvSpPr>
            <a:spLocks noGrp="1"/>
          </p:cNvSpPr>
          <p:nvPr>
            <p:ph idx="1"/>
          </p:nvPr>
        </p:nvSpPr>
        <p:spPr>
          <a:xfrm>
            <a:off x="457200" y="1356342"/>
            <a:ext cx="6866631" cy="4660882"/>
          </a:xfrm>
        </p:spPr>
        <p:txBody>
          <a:bodyPr/>
          <a:lstStyle/>
          <a:p>
            <a:endParaRPr lang="en-US" dirty="0">
              <a:solidFill>
                <a:srgbClr val="FFFFFF"/>
              </a:solidFill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3925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3772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066F-A363-B24D-9A78-AE88F1A27CA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183-B127-4E4C-87A0-C9AF11239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22754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6066F-A363-B24D-9A78-AE88F1A27CA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00183-B127-4E4C-87A0-C9AF11239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34991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6066F-A363-B24D-9A78-AE88F1A27CA5}" type="datetimeFigureOut">
              <a:rPr lang="en-US" smtClean="0"/>
              <a:t>10/20/2017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000183-B127-4E4C-87A0-C9AF11239D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268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2" r:id="rId3"/>
    <p:sldLayoutId id="2147483661" r:id="rId4"/>
    <p:sldLayoutId id="2147483660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2123" y="1083365"/>
            <a:ext cx="5042651" cy="2979347"/>
          </a:xfrm>
        </p:spPr>
        <p:txBody>
          <a:bodyPr>
            <a:noAutofit/>
          </a:bodyPr>
          <a:lstStyle/>
          <a:p>
            <a:pPr algn="r">
              <a:lnSpc>
                <a:spcPct val="90000"/>
              </a:lnSpc>
            </a:pPr>
            <a:r>
              <a:rPr lang="en-US" sz="4000" dirty="0" smtClean="0">
                <a:solidFill>
                  <a:schemeClr val="bg1"/>
                </a:solidFill>
                <a:latin typeface="Georgia"/>
                <a:cs typeface="Georgia"/>
              </a:rPr>
              <a:t>Share Some Growth </a:t>
            </a:r>
            <a:endParaRPr lang="en-US" sz="4000" b="0" cap="none" dirty="0">
              <a:solidFill>
                <a:schemeClr val="bg1"/>
              </a:solidFill>
              <a:latin typeface="Georgia"/>
              <a:cs typeface="Georgia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4294967295"/>
          </p:nvPr>
        </p:nvSpPr>
        <p:spPr>
          <a:xfrm>
            <a:off x="1313366" y="4481277"/>
            <a:ext cx="3951408" cy="1159057"/>
          </a:xfrm>
        </p:spPr>
        <p:txBody>
          <a:bodyPr anchor="t">
            <a:normAutofit lnSpcReduction="10000"/>
          </a:bodyPr>
          <a:lstStyle/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Boys &amp; Girls Club</a:t>
            </a:r>
          </a:p>
          <a:p>
            <a:pPr marL="0" indent="0" algn="r">
              <a:buNone/>
            </a:pPr>
            <a:r>
              <a:rPr lang="en-US" dirty="0">
                <a:solidFill>
                  <a:srgbClr val="FFFFFF"/>
                </a:solidFill>
                <a:latin typeface="Georgia"/>
                <a:cs typeface="Georgia"/>
              </a:rPr>
              <a:t>Of Camarillo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698" y="1579844"/>
            <a:ext cx="1390155" cy="834093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313366" y="2949262"/>
            <a:ext cx="39514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schemeClr val="bg1"/>
                </a:solidFill>
              </a:rPr>
              <a:t>- A </a:t>
            </a:r>
            <a:r>
              <a:rPr lang="en-US" sz="2000" i="1" dirty="0">
                <a:solidFill>
                  <a:schemeClr val="bg1"/>
                </a:solidFill>
              </a:rPr>
              <a:t>Way to Give Without </a:t>
            </a:r>
            <a:r>
              <a:rPr lang="en-US" sz="2000" i="1" dirty="0" smtClean="0">
                <a:solidFill>
                  <a:schemeClr val="bg1"/>
                </a:solidFill>
              </a:rPr>
              <a:t>Sacrifice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427644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817476" y="558627"/>
            <a:ext cx="1147619" cy="688571"/>
          </a:xfrm>
        </p:spPr>
      </p:pic>
      <p:sp>
        <p:nvSpPr>
          <p:cNvPr id="4" name="Content Placeholder 4"/>
          <p:cNvSpPr>
            <a:spLocks noGrp="1"/>
          </p:cNvSpPr>
          <p:nvPr>
            <p:ph idx="1"/>
          </p:nvPr>
        </p:nvSpPr>
        <p:spPr>
          <a:xfrm>
            <a:off x="457200" y="965916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1800" b="1" cap="small" dirty="0" smtClean="0">
                <a:solidFill>
                  <a:schemeClr val="bg1"/>
                </a:solidFill>
              </a:rPr>
              <a:t>“</a:t>
            </a:r>
            <a:r>
              <a:rPr lang="en-US" sz="1800" b="1" u="sng" cap="small" dirty="0" smtClean="0">
                <a:solidFill>
                  <a:schemeClr val="bg1"/>
                </a:solidFill>
              </a:rPr>
              <a:t>Qualified Charitable Distributions</a:t>
            </a:r>
            <a:r>
              <a:rPr lang="en-US" sz="1800" b="1" cap="small" dirty="0" smtClean="0">
                <a:solidFill>
                  <a:schemeClr val="bg1"/>
                </a:solidFill>
              </a:rPr>
              <a:t>”</a:t>
            </a:r>
          </a:p>
          <a:p>
            <a:pPr marL="0" indent="0">
              <a:buNone/>
            </a:pPr>
            <a:endParaRPr lang="en-US" sz="800" b="1" dirty="0" smtClean="0"/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The Consolidated Appropriations Act of 2016 made permanent qualified charitable distributions (QCDs) made directly from individual retirement accounts for taxpayers who have reached </a:t>
            </a:r>
            <a:r>
              <a:rPr lang="en-US" sz="1400">
                <a:solidFill>
                  <a:schemeClr val="bg1"/>
                </a:solidFill>
              </a:rPr>
              <a:t>age 70</a:t>
            </a:r>
            <a:r>
              <a:rPr lang="en-US" sz="1400" baseline="30000">
                <a:solidFill>
                  <a:schemeClr val="bg1"/>
                </a:solidFill>
              </a:rPr>
              <a:t>1/2</a:t>
            </a:r>
            <a:r>
              <a:rPr lang="en-US" sz="1400" smtClean="0">
                <a:solidFill>
                  <a:schemeClr val="bg1"/>
                </a:solidFill>
              </a:rPr>
              <a:t> .  This </a:t>
            </a:r>
            <a:r>
              <a:rPr lang="en-US" sz="1400" dirty="0" smtClean="0">
                <a:solidFill>
                  <a:schemeClr val="bg1"/>
                </a:solidFill>
              </a:rPr>
              <a:t>permits annual direct transfers to a qualified charity totaling up to $100,000 of tax-deferred IRA savings.  QCD transfers avoid the disadvantages of taking an IRA distribution and in turn making a charitable gift.  (Increased social </a:t>
            </a:r>
            <a:r>
              <a:rPr lang="en-US" sz="1400" dirty="0">
                <a:solidFill>
                  <a:schemeClr val="bg1"/>
                </a:solidFill>
              </a:rPr>
              <a:t>s</a:t>
            </a:r>
            <a:r>
              <a:rPr lang="en-US" sz="1400" dirty="0" smtClean="0">
                <a:solidFill>
                  <a:schemeClr val="bg1"/>
                </a:solidFill>
              </a:rPr>
              <a:t>ecurity </a:t>
            </a:r>
            <a:r>
              <a:rPr lang="en-US" sz="1400" dirty="0">
                <a:solidFill>
                  <a:schemeClr val="bg1"/>
                </a:solidFill>
              </a:rPr>
              <a:t>t</a:t>
            </a:r>
            <a:r>
              <a:rPr lang="en-US" sz="1400" dirty="0" smtClean="0">
                <a:solidFill>
                  <a:schemeClr val="bg1"/>
                </a:solidFill>
              </a:rPr>
              <a:t>ax  - AGI limitations on itemized deductions - increased Medicare premiums)</a:t>
            </a:r>
          </a:p>
          <a:p>
            <a:pPr marL="0" indent="0">
              <a:buNone/>
            </a:pPr>
            <a:endParaRPr lang="en-US" sz="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400" dirty="0" smtClean="0">
                <a:solidFill>
                  <a:schemeClr val="bg1"/>
                </a:solidFill>
              </a:rPr>
              <a:t>Importantly, QCDs automatically satisfy required minimum distributions (RMDs) for those taxpayers over the age of 70</a:t>
            </a:r>
            <a:r>
              <a:rPr lang="en-US" sz="1400" baseline="30000" dirty="0" smtClean="0">
                <a:solidFill>
                  <a:schemeClr val="bg1"/>
                </a:solidFill>
              </a:rPr>
              <a:t>1/2</a:t>
            </a:r>
            <a:r>
              <a:rPr lang="en-US" sz="1400" dirty="0" smtClean="0">
                <a:solidFill>
                  <a:schemeClr val="bg1"/>
                </a:solidFill>
              </a:rPr>
              <a:t>  –   a real advantage for IRA owners who do not need RMDs to live on</a:t>
            </a:r>
            <a:r>
              <a:rPr lang="en-US" sz="1400" dirty="0" smtClean="0"/>
              <a:t>.</a:t>
            </a:r>
            <a:endParaRPr lang="en-US" sz="1400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459054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small" dirty="0" smtClean="0">
                <a:solidFill>
                  <a:srgbClr val="00FFFF"/>
                </a:solidFill>
              </a:rPr>
              <a:t>Example 1:  Gift Some of Your IRA Growth</a:t>
            </a:r>
            <a:endParaRPr lang="en-US" sz="1400" b="1" cap="small" dirty="0">
              <a:solidFill>
                <a:srgbClr val="00FF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" y="3916254"/>
            <a:ext cx="21336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$200,000 IRA 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 Yr. Average ROR:  8%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71800" y="4022810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Keep 4% and Make 4% QCD for next 5 years</a:t>
            </a:r>
            <a:endParaRPr lang="en-US" sz="12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2895600" y="4297254"/>
            <a:ext cx="327660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248400" y="3916254"/>
            <a:ext cx="21336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$8,000 x 5 Yrs.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$40,000 Total Gift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04800" y="5148333"/>
            <a:ext cx="8534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cap="small" dirty="0" smtClean="0">
                <a:solidFill>
                  <a:srgbClr val="00FFFF"/>
                </a:solidFill>
              </a:rPr>
              <a:t>Example 2:  Gift Required Minimum Distributions Not Needed</a:t>
            </a:r>
            <a:endParaRPr lang="en-US" sz="1400" b="1" cap="small" dirty="0">
              <a:solidFill>
                <a:srgbClr val="00FF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5605533"/>
            <a:ext cx="21336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$200,000 IRA  (8% ROR)</a:t>
            </a:r>
          </a:p>
          <a:p>
            <a:pPr algn="ctr"/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Owner Age 71</a:t>
            </a:r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71800" y="5712089"/>
            <a:ext cx="3200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i="1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Initial Year RMD:  $7,547</a:t>
            </a:r>
            <a:endParaRPr lang="en-US" sz="1200" b="1" i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2895600" y="5986533"/>
            <a:ext cx="3276600" cy="0"/>
          </a:xfrm>
          <a:prstGeom prst="straightConnector1">
            <a:avLst/>
          </a:prstGeom>
          <a:ln w="254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248400" y="5605533"/>
            <a:ext cx="2133600" cy="52322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 anchor="ctr">
            <a:noAutofit/>
          </a:bodyPr>
          <a:lstStyle/>
          <a:p>
            <a:pPr algn="ctr"/>
            <a:endParaRPr lang="en-US" sz="1400" dirty="0" smtClean="0">
              <a:solidFill>
                <a:schemeClr val="bg1"/>
              </a:solidFill>
            </a:endParaRPr>
          </a:p>
          <a:p>
            <a:pPr algn="ctr"/>
            <a:r>
              <a:rPr lang="en-US" sz="1400" dirty="0" smtClean="0">
                <a:solidFill>
                  <a:schemeClr val="accent1">
                    <a:lumMod val="20000"/>
                    <a:lumOff val="80000"/>
                  </a:schemeClr>
                </a:solidFill>
              </a:rPr>
              <a:t>5 Yr. Total Gift:  $43,890</a:t>
            </a:r>
          </a:p>
          <a:p>
            <a:pPr algn="ctr"/>
            <a:endParaRPr lang="en-US" sz="14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4108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07368" y="597264"/>
            <a:ext cx="1457727" cy="874636"/>
          </a:xfrm>
        </p:spPr>
      </p:pic>
      <p:sp>
        <p:nvSpPr>
          <p:cNvPr id="2" name="TextBox 1"/>
          <p:cNvSpPr txBox="1"/>
          <p:nvPr/>
        </p:nvSpPr>
        <p:spPr>
          <a:xfrm>
            <a:off x="1300776" y="612530"/>
            <a:ext cx="69417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Sample IRA Detail - $200,000 Initial Value  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8% ROR / 4% Charitable Distribution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9704" y="4958365"/>
            <a:ext cx="53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Total Charitable Distributions:  $46,933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7072" y="2156452"/>
            <a:ext cx="7172325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760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7507368" y="597264"/>
            <a:ext cx="1457727" cy="874636"/>
          </a:xfrm>
        </p:spPr>
      </p:pic>
      <p:sp>
        <p:nvSpPr>
          <p:cNvPr id="2" name="TextBox 1"/>
          <p:cNvSpPr txBox="1"/>
          <p:nvPr/>
        </p:nvSpPr>
        <p:spPr>
          <a:xfrm>
            <a:off x="1300776" y="612530"/>
            <a:ext cx="694171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Sample IRA Detail - $200,000 Initial Value  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Minimum Required Distributions, Age 71</a:t>
            </a:r>
          </a:p>
          <a:p>
            <a:r>
              <a:rPr lang="en-US" sz="28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8% ROR</a:t>
            </a:r>
            <a:endParaRPr lang="en-US" sz="28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19704" y="4958365"/>
            <a:ext cx="5396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Total Charitable Distributions:  $43,890</a:t>
            </a:r>
            <a:endParaRPr lang="en-US" sz="24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285" y="2413252"/>
            <a:ext cx="7503828" cy="19151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930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idx="4294967295"/>
          </p:nvPr>
        </p:nvSpPr>
        <p:spPr>
          <a:xfrm>
            <a:off x="222122" y="677901"/>
            <a:ext cx="5353729" cy="3836504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b="0" cap="none" dirty="0">
                <a:solidFill>
                  <a:schemeClr val="bg1"/>
                </a:solidFill>
                <a:latin typeface="Georgia"/>
                <a:cs typeface="Georgia"/>
              </a:rPr>
              <a:t>Thank You for helping us </a:t>
            </a:r>
            <a:r>
              <a:rPr lang="en-US" dirty="0">
                <a:solidFill>
                  <a:schemeClr val="bg1"/>
                </a:solidFill>
                <a:latin typeface="Georgia"/>
                <a:cs typeface="Georgia"/>
              </a:rPr>
              <a:t>build</a:t>
            </a:r>
            <a:r>
              <a:rPr lang="en-US" b="0" cap="none" dirty="0">
                <a:solidFill>
                  <a:schemeClr val="bg1"/>
                </a:solidFill>
                <a:latin typeface="Georgia"/>
                <a:cs typeface="Georgia"/>
              </a:rPr>
              <a:t/>
            </a:r>
            <a:br>
              <a:rPr lang="en-US" b="0" cap="none" dirty="0">
                <a:solidFill>
                  <a:schemeClr val="bg1"/>
                </a:solidFill>
                <a:latin typeface="Georgia"/>
                <a:cs typeface="Georgia"/>
              </a:rPr>
            </a:br>
            <a:r>
              <a:rPr lang="en-US" b="0" cap="none" dirty="0">
                <a:solidFill>
                  <a:schemeClr val="bg1"/>
                </a:solidFill>
                <a:latin typeface="Georgia"/>
                <a:cs typeface="Georgia"/>
              </a:rPr>
              <a:t>GREAT FUTURES in our community!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1698" y="1579844"/>
            <a:ext cx="1390155" cy="834093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222121" y="4514405"/>
            <a:ext cx="5353729" cy="138943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latin typeface="Georgia"/>
                <a:cs typeface="Georgia"/>
              </a:rPr>
              <a:t>To learn more about our Club, visit:</a:t>
            </a:r>
          </a:p>
          <a:p>
            <a:pPr>
              <a:lnSpc>
                <a:spcPct val="90000"/>
              </a:lnSpc>
            </a:pPr>
            <a:r>
              <a:rPr lang="en-US" sz="2000" b="1" dirty="0">
                <a:solidFill>
                  <a:schemeClr val="bg1"/>
                </a:solidFill>
                <a:latin typeface="Georgia"/>
                <a:cs typeface="Georgia"/>
              </a:rPr>
              <a:t>www.bgccam.org</a:t>
            </a:r>
          </a:p>
        </p:txBody>
      </p:sp>
    </p:spTree>
    <p:extLst>
      <p:ext uri="{BB962C8B-B14F-4D97-AF65-F5344CB8AC3E}">
        <p14:creationId xmlns:p14="http://schemas.microsoft.com/office/powerpoint/2010/main" val="1227124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</TotalTime>
  <Words>274</Words>
  <Application>Microsoft Office PowerPoint</Application>
  <PresentationFormat>On-screen Show (4:3)</PresentationFormat>
  <Paragraphs>31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Share Some Growth </vt:lpstr>
      <vt:lpstr>PowerPoint Presentation</vt:lpstr>
      <vt:lpstr>PowerPoint Presentation</vt:lpstr>
      <vt:lpstr>PowerPoint Presentation</vt:lpstr>
      <vt:lpstr>Thank You for helping us build GREAT FUTURES in our community!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This is a headline</dc:title>
  <dc:creator>BGCA</dc:creator>
  <cp:lastModifiedBy>Bannon, Mel</cp:lastModifiedBy>
  <cp:revision>25</cp:revision>
  <dcterms:created xsi:type="dcterms:W3CDTF">2014-04-29T17:04:42Z</dcterms:created>
  <dcterms:modified xsi:type="dcterms:W3CDTF">2017-10-20T18:01:21Z</dcterms:modified>
</cp:coreProperties>
</file>